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11" autoAdjust="0"/>
  </p:normalViewPr>
  <p:slideViewPr>
    <p:cSldViewPr snapToGrid="0" snapToObjects="1"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9ADED-452A-A34C-95C5-77161CDF3D82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A1E33-C865-E34B-8751-D1E420D2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9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0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F55C-DEBB-894F-A9C3-88124620FD8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70-B074-934A-9D39-A6E91F75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อาหารว่าง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อาหารที่ทำให้เกิดฟันผุ ต้องพิจารณา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ความถี่ในการรับประทานอาหาร</a:t>
            </a:r>
            <a:r>
              <a:rPr lang="en-US" dirty="0" smtClean="0">
                <a:latin typeface="AngsanaUPC"/>
                <a:cs typeface="AngsanaUPC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ควรทานให้เป็นมื้อ ไม่ทานจุบจิบ </a:t>
            </a:r>
          </a:p>
          <a:p>
            <a:pPr marL="457200" lvl="1" indent="0">
              <a:buNone/>
            </a:pPr>
            <a:r>
              <a:rPr lang="th-TH" dirty="0">
                <a:latin typeface="AngsanaUPC"/>
                <a:cs typeface="AngsanaUPC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       การทานขนมพร้อมกับมื้ออาหารเพื่อลดความถี่ของการเกิดกรด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ชนิดอาหาร </a:t>
            </a:r>
          </a:p>
          <a:p>
            <a:pPr lvl="2"/>
            <a:r>
              <a:rPr lang="en-US" dirty="0" smtClean="0">
                <a:latin typeface="AngsanaUPC"/>
                <a:cs typeface="AngsanaUPC"/>
              </a:rPr>
              <a:t>texture</a:t>
            </a:r>
            <a:r>
              <a:rPr lang="th-TH" dirty="0" smtClean="0">
                <a:latin typeface="AngsanaUPC"/>
                <a:cs typeface="AngsanaUPC"/>
              </a:rPr>
              <a:t>  </a:t>
            </a:r>
            <a:r>
              <a:rPr lang="en-US" dirty="0" smtClean="0">
                <a:latin typeface="AngsanaUPC"/>
                <a:cs typeface="AngsanaUPC"/>
              </a:rPr>
              <a:t>: </a:t>
            </a:r>
            <a:r>
              <a:rPr lang="th-TH" dirty="0" smtClean="0">
                <a:latin typeface="AngsanaUPC"/>
                <a:cs typeface="AngsanaUPC"/>
              </a:rPr>
              <a:t> อาหารที่มีลักษณะหยาบหรือเป็น </a:t>
            </a:r>
            <a:r>
              <a:rPr lang="en-US" dirty="0" smtClean="0">
                <a:latin typeface="AngsanaUPC"/>
                <a:cs typeface="AngsanaUPC"/>
              </a:rPr>
              <a:t>fiber </a:t>
            </a:r>
            <a:r>
              <a:rPr lang="th-TH" dirty="0" smtClean="0">
                <a:latin typeface="AngsanaUPC"/>
                <a:cs typeface="AngsanaUPC"/>
              </a:rPr>
              <a:t>จะช่วย </a:t>
            </a:r>
            <a:r>
              <a:rPr lang="en-US" dirty="0" smtClean="0">
                <a:latin typeface="AngsanaUPC"/>
                <a:cs typeface="AngsanaUPC"/>
              </a:rPr>
              <a:t>self-cleansing </a:t>
            </a:r>
            <a:r>
              <a:rPr lang="th-TH" dirty="0" smtClean="0">
                <a:latin typeface="AngsanaUPC"/>
                <a:cs typeface="AngsanaUPC"/>
              </a:rPr>
              <a:t>ได้ดี </a:t>
            </a:r>
          </a:p>
          <a:p>
            <a:pPr lvl="4"/>
            <a:r>
              <a:rPr lang="th-TH" sz="2400" dirty="0" smtClean="0">
                <a:latin typeface="AngsanaUPC"/>
                <a:cs typeface="AngsanaUPC"/>
              </a:rPr>
              <a:t>หลีกเลี่ยงอาหารที่มีลักษณะเหนียวติดฟัน</a:t>
            </a:r>
            <a:endParaRPr lang="en-US" sz="2400" dirty="0" smtClean="0">
              <a:latin typeface="AngsanaUPC"/>
              <a:cs typeface="AngsanaUPC"/>
            </a:endParaRPr>
          </a:p>
          <a:p>
            <a:pPr lvl="2"/>
            <a:r>
              <a:rPr lang="en-US" dirty="0" smtClean="0">
                <a:latin typeface="AngsanaUPC"/>
                <a:cs typeface="AngsanaUPC"/>
              </a:rPr>
              <a:t>pH  :   </a:t>
            </a:r>
            <a:r>
              <a:rPr lang="th-TH" u="sng" dirty="0" smtClean="0">
                <a:latin typeface="AngsanaUPC"/>
                <a:cs typeface="AngsanaUPC"/>
              </a:rPr>
              <a:t>หลีกเลี่ยง</a:t>
            </a:r>
            <a:r>
              <a:rPr lang="th-TH" dirty="0" smtClean="0">
                <a:latin typeface="AngsanaUPC"/>
                <a:cs typeface="AngsanaUPC"/>
              </a:rPr>
              <a:t>อาหารที่มี </a:t>
            </a:r>
            <a:r>
              <a:rPr lang="en-US" dirty="0" smtClean="0">
                <a:latin typeface="AngsanaUPC"/>
                <a:cs typeface="AngsanaUPC"/>
              </a:rPr>
              <a:t>pH</a:t>
            </a:r>
            <a:r>
              <a:rPr lang="th-TH" dirty="0">
                <a:latin typeface="AngsanaUPC"/>
                <a:cs typeface="AngsanaUPC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ต่ำ เช่น น้ำอัดลม </a:t>
            </a:r>
          </a:p>
          <a:p>
            <a:pPr lvl="1"/>
            <a:r>
              <a:rPr lang="en-US" dirty="0" smtClean="0">
                <a:latin typeface="AngsanaUPC"/>
                <a:cs typeface="AngsanaUPC"/>
              </a:rPr>
              <a:t>oral clearance</a:t>
            </a:r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24665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h-TH" sz="4400" dirty="0">
                <a:latin typeface="2005_iannnnnGMO"/>
                <a:cs typeface="2005_iannnnnGMO"/>
              </a:rPr>
              <a:t> </a:t>
            </a:r>
            <a:r>
              <a:rPr lang="th-TH" sz="4400" dirty="0">
                <a:latin typeface="AngsanaUPC"/>
                <a:cs typeface="AngsanaUPC"/>
              </a:rPr>
              <a:t>วัย</a:t>
            </a:r>
            <a:r>
              <a:rPr lang="th-TH" sz="4400" dirty="0" smtClean="0">
                <a:latin typeface="AngsanaUPC"/>
                <a:cs typeface="AngsanaUPC"/>
              </a:rPr>
              <a:t>ทารก (ก่อนฟันขึ้น </a:t>
            </a:r>
            <a:r>
              <a:rPr lang="en-US" sz="4400" dirty="0" smtClean="0">
                <a:latin typeface="AngsanaUPC"/>
                <a:cs typeface="AngsanaUPC"/>
              </a:rPr>
              <a:t>: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latin typeface="AngsanaUPC"/>
                <a:cs typeface="AngsanaUPC"/>
              </a:rPr>
              <a:t>0-6</a:t>
            </a:r>
            <a:r>
              <a:rPr lang="th-TH" sz="4400" dirty="0" smtClean="0">
                <a:latin typeface="AngsanaUPC"/>
                <a:cs typeface="AngsanaUPC"/>
              </a:rPr>
              <a:t> เดือน) </a:t>
            </a:r>
            <a:endParaRPr lang="th-TH" sz="4400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8" y="1800202"/>
            <a:ext cx="8229600" cy="732138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th-TH" sz="3200" dirty="0" smtClean="0">
                <a:latin typeface="AngsanaUPC"/>
                <a:cs typeface="AngsanaUPC"/>
              </a:rPr>
              <a:t>อาหารหลักคือ นม</a:t>
            </a:r>
          </a:p>
          <a:p>
            <a:pPr marL="0" indent="0">
              <a:buNone/>
            </a:pPr>
            <a:endParaRPr lang="en-US" dirty="0">
              <a:latin typeface="2005_iannnnnGMO"/>
              <a:cs typeface="2005_iannnnnGM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1468"/>
            <a:ext cx="6343132" cy="2892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80" y="3078807"/>
            <a:ext cx="196532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h-TH" sz="4400" dirty="0">
                <a:latin typeface="2005_iannnnnGMO"/>
                <a:cs typeface="2005_iannnnnGMO"/>
              </a:rPr>
              <a:t> </a:t>
            </a:r>
            <a:r>
              <a:rPr lang="th-TH" sz="4400" dirty="0">
                <a:latin typeface="AngsanaUPC"/>
                <a:cs typeface="AngsanaUPC"/>
              </a:rPr>
              <a:t>วัย</a:t>
            </a:r>
            <a:r>
              <a:rPr lang="th-TH" sz="4400" dirty="0" smtClean="0">
                <a:latin typeface="AngsanaUPC"/>
                <a:cs typeface="AngsanaUPC"/>
              </a:rPr>
              <a:t>ทารก (ก่อนฟันขึ้น </a:t>
            </a:r>
            <a:r>
              <a:rPr lang="en-US" sz="4400" dirty="0" smtClean="0">
                <a:latin typeface="AngsanaUPC"/>
                <a:cs typeface="AngsanaUPC"/>
              </a:rPr>
              <a:t>: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latin typeface="AngsanaUPC"/>
                <a:cs typeface="AngsanaUPC"/>
              </a:rPr>
              <a:t>0-6</a:t>
            </a:r>
            <a:r>
              <a:rPr lang="th-TH" sz="4400" dirty="0" smtClean="0">
                <a:latin typeface="AngsanaUPC"/>
                <a:cs typeface="AngsanaUPC"/>
              </a:rPr>
              <a:t> เดือน) </a:t>
            </a:r>
            <a:endParaRPr lang="th-TH" sz="4400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th-TH" dirty="0" smtClean="0">
                <a:latin typeface="AngsanaUPC"/>
                <a:cs typeface="AngsanaUPC"/>
              </a:rPr>
              <a:t>การ</a:t>
            </a:r>
            <a:r>
              <a:rPr lang="th-TH" dirty="0">
                <a:latin typeface="AngsanaUPC"/>
                <a:cs typeface="AngsanaUPC"/>
              </a:rPr>
              <a:t>ควบคุมแผ่นคราบจุลินทรีย์ (</a:t>
            </a:r>
            <a:r>
              <a:rPr lang="en-US" dirty="0">
                <a:latin typeface="AngsanaUPC"/>
                <a:cs typeface="AngsanaUPC"/>
              </a:rPr>
              <a:t>Plaque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</a:p>
          <a:p>
            <a:pPr marL="742950" lvl="2" indent="-342900"/>
            <a:r>
              <a:rPr lang="th-TH" sz="3200" dirty="0">
                <a:latin typeface="AngsanaUPC"/>
                <a:cs typeface="AngsanaUPC"/>
              </a:rPr>
              <a:t>การดูแลสุขภาพช่องปาก แนะนำใช้ </a:t>
            </a:r>
            <a:r>
              <a:rPr lang="en-US" sz="3200" dirty="0">
                <a:latin typeface="AngsanaUPC"/>
                <a:cs typeface="AngsanaUPC"/>
              </a:rPr>
              <a:t>gauze </a:t>
            </a:r>
            <a:r>
              <a:rPr lang="th-TH" sz="3200" dirty="0">
                <a:latin typeface="AngsanaUPC"/>
                <a:cs typeface="AngsanaUPC"/>
              </a:rPr>
              <a:t>หรือผ้าสะอาด ชุบน้ำสะอาดเช็ดเหงือก ลิ้น กระพุ้งแก้ม </a:t>
            </a:r>
            <a:endParaRPr lang="en-US" sz="3200" dirty="0">
              <a:latin typeface="AngsanaUPC"/>
              <a:cs typeface="AngsanaUPC"/>
            </a:endParaRPr>
          </a:p>
          <a:p>
            <a:r>
              <a:rPr lang="th-TH" dirty="0">
                <a:latin typeface="AngsanaUPC"/>
                <a:cs typeface="AngsanaUPC"/>
              </a:rPr>
              <a:t>การควบคุมอาหาร (</a:t>
            </a:r>
            <a:r>
              <a:rPr lang="en-US" dirty="0">
                <a:latin typeface="AngsanaUPC"/>
                <a:cs typeface="AngsanaUPC"/>
              </a:rPr>
              <a:t>Diet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  <a:endParaRPr lang="en-US" dirty="0" smtClean="0">
              <a:latin typeface="AngsanaUPC"/>
              <a:cs typeface="AngsanaUPC"/>
            </a:endParaRPr>
          </a:p>
          <a:p>
            <a:r>
              <a:rPr lang="th-TH" dirty="0">
                <a:latin typeface="AngsanaUPC"/>
                <a:cs typeface="AngsanaUPC"/>
              </a:rPr>
              <a:t>การใช้ฟลูออไรด์ </a:t>
            </a:r>
          </a:p>
          <a:p>
            <a:r>
              <a:rPr lang="th-TH" dirty="0">
                <a:latin typeface="AngsanaUPC"/>
                <a:cs typeface="AngsanaUPC"/>
              </a:rPr>
              <a:t>การเคลือบหลุมร่องฟัน</a:t>
            </a:r>
          </a:p>
          <a:p>
            <a:r>
              <a:rPr lang="th-TH" dirty="0">
                <a:latin typeface="AngsanaUPC"/>
                <a:cs typeface="AngsanaUPC"/>
              </a:rPr>
              <a:t>การติดตามต่อเนื่อง</a:t>
            </a:r>
            <a:endParaRPr lang="en-US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en-US" dirty="0">
              <a:latin typeface="AngsanaUPC"/>
              <a:cs typeface="AngsanaUPC"/>
            </a:endParaRPr>
          </a:p>
          <a:p>
            <a:pPr marL="342900" lvl="1" indent="-342900">
              <a:buFont typeface="Arial"/>
              <a:buChar char="•"/>
            </a:pPr>
            <a:endParaRPr lang="th-TH" sz="3200" dirty="0" smtClean="0">
              <a:latin typeface="AngsanaUPC"/>
              <a:cs typeface="AngsanaUPC"/>
            </a:endParaRPr>
          </a:p>
          <a:p>
            <a:endParaRPr lang="en-US" dirty="0">
              <a:latin typeface="2005_iannnnnGMO"/>
              <a:cs typeface="2005_iannnnnGMO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908" y="1600200"/>
            <a:ext cx="8422892" cy="1731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15" y="3657598"/>
            <a:ext cx="3672652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เด็กเริ่มมีฟันหน้าขึ้น อายุประมาณ </a:t>
            </a:r>
            <a:r>
              <a:rPr lang="en-US" dirty="0" smtClean="0">
                <a:latin typeface="AngsanaUPC"/>
                <a:cs typeface="AngsanaUPC"/>
              </a:rPr>
              <a:t>6 </a:t>
            </a:r>
            <a:r>
              <a:rPr lang="th-TH" dirty="0" smtClean="0">
                <a:latin typeface="AngsanaUPC"/>
                <a:cs typeface="AngsanaUPC"/>
              </a:rPr>
              <a:t>เดือน </a:t>
            </a:r>
          </a:p>
          <a:p>
            <a:r>
              <a:rPr lang="th-TH" dirty="0" smtClean="0">
                <a:latin typeface="AngsanaUPC"/>
                <a:cs typeface="AngsanaUPC"/>
              </a:rPr>
              <a:t>ในระยะฟันเพิ่งขึ้น</a:t>
            </a:r>
            <a:r>
              <a:rPr lang="th-TH" dirty="0" smtClean="0">
                <a:latin typeface="AngsanaUPC"/>
                <a:cs typeface="AngsanaUPC"/>
                <a:sym typeface="Wingdings"/>
              </a:rPr>
              <a:t></a:t>
            </a:r>
            <a:r>
              <a:rPr lang="th-TH" dirty="0" smtClean="0">
                <a:latin typeface="AngsanaUPC"/>
                <a:cs typeface="AngsanaUPC"/>
              </a:rPr>
              <a:t> เด็กจะมีน้ำลายไหลมากขึ้น อาจคันบริเวณที่ฟันขึ้น</a:t>
            </a:r>
            <a:r>
              <a:rPr lang="th-TH" dirty="0">
                <a:latin typeface="AngsanaUPC"/>
                <a:cs typeface="AngsanaUPC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บางคนอาจมีไข้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h-TH" sz="4400" dirty="0">
                <a:latin typeface="2005_iannnnnGMO"/>
                <a:cs typeface="2005_iannnnnGMO"/>
              </a:rPr>
              <a:t> </a:t>
            </a:r>
            <a:r>
              <a:rPr lang="th-TH" sz="4400" dirty="0">
                <a:latin typeface="AngsanaUPC"/>
                <a:cs typeface="AngsanaUPC"/>
              </a:rPr>
              <a:t>วัย</a:t>
            </a:r>
            <a:r>
              <a:rPr lang="th-TH" sz="4400" dirty="0" smtClean="0">
                <a:latin typeface="AngsanaUPC"/>
                <a:cs typeface="AngsanaUPC"/>
              </a:rPr>
              <a:t>ทารก (หลังฟันขึ้น </a:t>
            </a:r>
            <a:r>
              <a:rPr lang="en-US" sz="4400" dirty="0" smtClean="0">
                <a:latin typeface="AngsanaUPC"/>
                <a:cs typeface="AngsanaUPC"/>
              </a:rPr>
              <a:t>: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latin typeface="AngsanaUPC"/>
                <a:cs typeface="AngsanaUPC"/>
              </a:rPr>
              <a:t>6</a:t>
            </a:r>
            <a:r>
              <a:rPr lang="th-TH" sz="4400" dirty="0" smtClean="0">
                <a:latin typeface="AngsanaUPC"/>
                <a:cs typeface="AngsanaUPC"/>
              </a:rPr>
              <a:t> เดือน</a:t>
            </a:r>
            <a:r>
              <a:rPr lang="en-US" sz="4400" dirty="0" smtClean="0">
                <a:latin typeface="AngsanaUPC"/>
                <a:cs typeface="AngsanaUPC"/>
              </a:rPr>
              <a:t>-1 </a:t>
            </a:r>
            <a:r>
              <a:rPr lang="th-TH" sz="4400" dirty="0" smtClean="0">
                <a:latin typeface="AngsanaUPC"/>
                <a:cs typeface="AngsanaUPC"/>
              </a:rPr>
              <a:t>ปี) </a:t>
            </a:r>
            <a:endParaRPr lang="th-TH" sz="4400" dirty="0">
              <a:latin typeface="AngsanaUPC"/>
              <a:cs typeface="AngsanaUP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35363"/>
            <a:ext cx="38100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84" y="3535363"/>
            <a:ext cx="42607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9333" y="1981152"/>
            <a:ext cx="3829465" cy="2184447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2005_iannnnnGMO"/>
                <a:cs typeface="2005_iannnnnGMO"/>
              </a:rPr>
              <a:t>ในเด็กอายุน้อยกว่า </a:t>
            </a:r>
            <a:r>
              <a:rPr lang="en-US" dirty="0" smtClean="0">
                <a:latin typeface="2005_iannnnnGMO"/>
                <a:cs typeface="2005_iannnnnGMO"/>
              </a:rPr>
              <a:t>1 </a:t>
            </a:r>
            <a:r>
              <a:rPr lang="th-TH" dirty="0" smtClean="0">
                <a:latin typeface="2005_iannnnnGMO"/>
                <a:cs typeface="2005_iannnnnGMO"/>
              </a:rPr>
              <a:t>ปี นมเป็นอาหารหลัก </a:t>
            </a:r>
          </a:p>
          <a:p>
            <a:r>
              <a:rPr lang="th-TH" dirty="0" smtClean="0">
                <a:latin typeface="2005_iannnnnGMO"/>
                <a:cs typeface="2005_iannnnnGMO"/>
              </a:rPr>
              <a:t>หลังจากนั้น นมคืออาหารเสริม </a:t>
            </a:r>
            <a:endParaRPr lang="en-US" dirty="0">
              <a:latin typeface="2005_iannnnnGMO"/>
              <a:cs typeface="2005_iannnnnGM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665" y="0"/>
            <a:ext cx="4857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th-TH" dirty="0">
                <a:latin typeface="AngsanaUPC"/>
                <a:cs typeface="AngsanaUPC"/>
              </a:rPr>
              <a:t>การควบคุมแผ่นคราบจุลินทรีย์ (</a:t>
            </a:r>
            <a:r>
              <a:rPr lang="en-US" dirty="0">
                <a:latin typeface="AngsanaUPC"/>
                <a:cs typeface="AngsanaUPC"/>
              </a:rPr>
              <a:t>Plaque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</a:p>
          <a:p>
            <a:pPr lvl="1"/>
            <a:r>
              <a:rPr lang="th-TH" dirty="0">
                <a:latin typeface="AngsanaUPC"/>
                <a:cs typeface="AngsanaUPC"/>
              </a:rPr>
              <a:t>เด็กในวัยนี้จะมีเฉพาะฟันหน้า การทำความสะอาดอาจใช้ผ้าเช็ดหรือใช้แปรงสีฟันขนอ่อนนุ่ม ควรทำความสะอาด </a:t>
            </a:r>
            <a:r>
              <a:rPr lang="en-US" dirty="0">
                <a:latin typeface="AngsanaUPC"/>
                <a:cs typeface="AngsanaUPC"/>
              </a:rPr>
              <a:t>2 </a:t>
            </a:r>
            <a:r>
              <a:rPr lang="th-TH" dirty="0">
                <a:latin typeface="AngsanaUPC"/>
                <a:cs typeface="AngsanaUPC"/>
              </a:rPr>
              <a:t>ครั้ง/วัน เช้าและก่อนนอน โดยเฉพาะก่อนนอนเป็นเวลาสำคัญที่สุดเพราะเมื่อเด็กหลับ น้ำลายจะไหลน้อยลง โอกาสผุมากขึ้น </a:t>
            </a:r>
            <a:endParaRPr lang="th-TH" dirty="0" smtClean="0">
              <a:latin typeface="AngsanaUPC"/>
              <a:cs typeface="AngsanaUPC"/>
            </a:endParaRPr>
          </a:p>
          <a:p>
            <a:r>
              <a:rPr lang="th-TH" dirty="0">
                <a:latin typeface="AngsanaUPC"/>
                <a:cs typeface="AngsanaUPC"/>
              </a:rPr>
              <a:t>การควบคุมอาหาร (</a:t>
            </a:r>
            <a:r>
              <a:rPr lang="en-US" dirty="0">
                <a:latin typeface="AngsanaUPC"/>
                <a:cs typeface="AngsanaUPC"/>
              </a:rPr>
              <a:t>Diet control</a:t>
            </a:r>
            <a:r>
              <a:rPr lang="th-TH" dirty="0">
                <a:latin typeface="AngsanaUPC"/>
                <a:cs typeface="AngsanaUPC"/>
              </a:rPr>
              <a:t>)</a:t>
            </a:r>
            <a:endParaRPr lang="en-US" dirty="0">
              <a:latin typeface="AngsanaUPC"/>
              <a:cs typeface="AngsanaUPC"/>
            </a:endParaRPr>
          </a:p>
          <a:p>
            <a:r>
              <a:rPr lang="th-TH" dirty="0">
                <a:latin typeface="AngsanaUPC"/>
                <a:cs typeface="AngsanaUPC"/>
              </a:rPr>
              <a:t>การใช้ฟลูออไรด์ </a:t>
            </a:r>
          </a:p>
          <a:p>
            <a:r>
              <a:rPr lang="th-TH" dirty="0">
                <a:latin typeface="AngsanaUPC"/>
                <a:cs typeface="AngsanaUPC"/>
              </a:rPr>
              <a:t>การเคลือบหลุมร่องฟัน</a:t>
            </a:r>
          </a:p>
          <a:p>
            <a:r>
              <a:rPr lang="th-TH" dirty="0">
                <a:latin typeface="AngsanaUPC"/>
                <a:cs typeface="AngsanaUPC"/>
              </a:rPr>
              <a:t>การติดตามต่อเนื่อง</a:t>
            </a:r>
            <a:endParaRPr lang="en-US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th-TH" dirty="0" smtClean="0">
              <a:latin typeface="AngsanaUPC"/>
              <a:cs typeface="AngsanaUP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defTabSz="457200" rtl="0">
              <a:spcBef>
                <a:spcPct val="0"/>
              </a:spcBef>
            </a:pPr>
            <a:r>
              <a:rPr lang="th-TH" sz="4400" dirty="0" smtClean="0">
                <a:latin typeface="2005_iannnnnGMO"/>
                <a:cs typeface="2005_iannnnnGMO"/>
              </a:rPr>
              <a:t> </a:t>
            </a:r>
            <a:r>
              <a:rPr lang="th-TH" sz="4400" dirty="0" smtClean="0">
                <a:latin typeface="AngsanaUPC"/>
                <a:cs typeface="AngsanaUPC"/>
              </a:rPr>
              <a:t>วัยทารก (หลังฟันขึ้น </a:t>
            </a:r>
            <a:r>
              <a:rPr lang="en-US" sz="4400" dirty="0" smtClean="0">
                <a:latin typeface="AngsanaUPC"/>
                <a:cs typeface="AngsanaUPC"/>
              </a:rPr>
              <a:t>: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latin typeface="AngsanaUPC"/>
                <a:cs typeface="AngsanaUPC"/>
              </a:rPr>
              <a:t>6</a:t>
            </a:r>
            <a:r>
              <a:rPr lang="th-TH" sz="4400" dirty="0" smtClean="0">
                <a:latin typeface="AngsanaUPC"/>
                <a:cs typeface="AngsanaUPC"/>
              </a:rPr>
              <a:t> เดือน</a:t>
            </a:r>
            <a:r>
              <a:rPr lang="en-US" sz="4400" dirty="0" smtClean="0">
                <a:latin typeface="AngsanaUPC"/>
                <a:cs typeface="AngsanaUPC"/>
              </a:rPr>
              <a:t>-1 </a:t>
            </a:r>
            <a:r>
              <a:rPr lang="th-TH" sz="4400" dirty="0" smtClean="0">
                <a:latin typeface="AngsanaUPC"/>
                <a:cs typeface="AngsanaUPC"/>
              </a:rPr>
              <a:t>ปี) </a:t>
            </a:r>
            <a:endParaRPr lang="th-TH" sz="4400" dirty="0">
              <a:latin typeface="AngsanaUPC"/>
              <a:cs typeface="AngsanaUP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908" y="1600200"/>
            <a:ext cx="8422892" cy="21442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44" y="3889817"/>
            <a:ext cx="2264714" cy="22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/>
                <a:cs typeface="AngsanaUPC"/>
              </a:rPr>
              <a:t>การควบคุมแผ่นคราบจุลินทรีย์ (</a:t>
            </a:r>
            <a:r>
              <a:rPr lang="en-US" dirty="0">
                <a:latin typeface="AngsanaUPC"/>
                <a:cs typeface="AngsanaUPC"/>
              </a:rPr>
              <a:t>Plaque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th-TH" dirty="0" smtClean="0">
                <a:latin typeface="AngsanaUPC"/>
                <a:cs typeface="AngsanaUPC"/>
              </a:rPr>
              <a:t>การ</a:t>
            </a:r>
            <a:r>
              <a:rPr lang="th-TH" dirty="0">
                <a:latin typeface="AngsanaUPC"/>
                <a:cs typeface="AngsanaUPC"/>
              </a:rPr>
              <a:t>ควบคุมอาหาร (</a:t>
            </a:r>
            <a:r>
              <a:rPr lang="en-US" dirty="0">
                <a:latin typeface="AngsanaUPC"/>
                <a:cs typeface="AngsanaUPC"/>
              </a:rPr>
              <a:t>Diet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</a:p>
          <a:p>
            <a:pPr lvl="1"/>
            <a:r>
              <a:rPr lang="th-TH" dirty="0">
                <a:latin typeface="AngsanaUPC"/>
                <a:cs typeface="AngsanaUPC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 ควร</a:t>
            </a:r>
            <a:r>
              <a:rPr lang="th-TH" dirty="0">
                <a:latin typeface="AngsanaUPC"/>
                <a:cs typeface="AngsanaUPC"/>
              </a:rPr>
              <a:t>ให้เด็กทานนมจืด ไม่ควรเติมน้ำตาล หรือ น้ำผึ้ง ในนม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  ควร</a:t>
            </a:r>
            <a:r>
              <a:rPr lang="th-TH" dirty="0">
                <a:latin typeface="AngsanaUPC"/>
                <a:cs typeface="AngsanaUPC"/>
              </a:rPr>
              <a:t>เลิกนมมื้อดึก เมื่ออายุ </a:t>
            </a:r>
            <a:r>
              <a:rPr lang="en-US" dirty="0">
                <a:latin typeface="AngsanaUPC"/>
                <a:cs typeface="AngsanaUPC"/>
              </a:rPr>
              <a:t>4-6 </a:t>
            </a:r>
            <a:r>
              <a:rPr lang="th-TH" dirty="0">
                <a:latin typeface="AngsanaUPC"/>
                <a:cs typeface="AngsanaUPC"/>
              </a:rPr>
              <a:t>เดือน หรือหลังจากฟันซี่แรกขึ้น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  ควร</a:t>
            </a:r>
            <a:r>
              <a:rPr lang="th-TH" dirty="0">
                <a:latin typeface="AngsanaUPC"/>
                <a:cs typeface="AngsanaUPC"/>
              </a:rPr>
              <a:t>ฝึกให้เด็กดื่มนมจากถ้วย (ซึ่งแนะนำให้ฝึกในช่วงอายุ </a:t>
            </a:r>
            <a:r>
              <a:rPr lang="en-US" dirty="0">
                <a:latin typeface="AngsanaUPC"/>
                <a:cs typeface="AngsanaUPC"/>
              </a:rPr>
              <a:t>6-10 </a:t>
            </a:r>
            <a:r>
              <a:rPr lang="th-TH" dirty="0">
                <a:latin typeface="AngsanaUPC"/>
                <a:cs typeface="AngsanaUPC"/>
              </a:rPr>
              <a:t>เดือน</a:t>
            </a:r>
            <a:r>
              <a:rPr lang="th-TH" dirty="0" smtClean="0">
                <a:latin typeface="AngsanaUPC"/>
                <a:cs typeface="AngsanaUPC"/>
              </a:rPr>
              <a:t>)</a:t>
            </a:r>
            <a:endParaRPr lang="en-US" dirty="0">
              <a:latin typeface="AngsanaUPC"/>
              <a:cs typeface="AngsanaUPC"/>
            </a:endParaRPr>
          </a:p>
          <a:p>
            <a:r>
              <a:rPr lang="th-TH" dirty="0">
                <a:latin typeface="AngsanaUPC"/>
                <a:cs typeface="AngsanaUPC"/>
              </a:rPr>
              <a:t>การใช้ฟลูออไรด์ </a:t>
            </a:r>
          </a:p>
          <a:p>
            <a:r>
              <a:rPr lang="th-TH" dirty="0">
                <a:latin typeface="AngsanaUPC"/>
                <a:cs typeface="AngsanaUPC"/>
              </a:rPr>
              <a:t>การเคลือบหลุมร่องฟัน</a:t>
            </a:r>
          </a:p>
          <a:p>
            <a:r>
              <a:rPr lang="th-TH" dirty="0">
                <a:latin typeface="AngsanaUPC"/>
                <a:cs typeface="AngsanaUPC"/>
              </a:rPr>
              <a:t>การติดตามต่อเนื่อง</a:t>
            </a:r>
            <a:endParaRPr lang="en-US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th-TH" dirty="0" smtClean="0">
              <a:latin typeface="AngsanaUPC"/>
              <a:cs typeface="AngsanaUP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defTabSz="457200" rtl="0">
              <a:spcBef>
                <a:spcPct val="0"/>
              </a:spcBef>
            </a:pPr>
            <a:r>
              <a:rPr lang="th-TH" sz="4400" dirty="0" smtClean="0">
                <a:latin typeface="2005_iannnnnGMO"/>
                <a:cs typeface="2005_iannnnnGMO"/>
              </a:rPr>
              <a:t> </a:t>
            </a:r>
            <a:r>
              <a:rPr lang="th-TH" sz="4400" dirty="0" smtClean="0">
                <a:latin typeface="AngsanaUPC"/>
                <a:cs typeface="AngsanaUPC"/>
              </a:rPr>
              <a:t>วัยทารก (หลังฟันขึ้น </a:t>
            </a:r>
            <a:r>
              <a:rPr lang="en-US" sz="4400" dirty="0" smtClean="0">
                <a:latin typeface="AngsanaUPC"/>
                <a:cs typeface="AngsanaUPC"/>
              </a:rPr>
              <a:t>: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latin typeface="AngsanaUPC"/>
                <a:cs typeface="AngsanaUPC"/>
              </a:rPr>
              <a:t>6</a:t>
            </a:r>
            <a:r>
              <a:rPr lang="th-TH" sz="4400" dirty="0" smtClean="0">
                <a:latin typeface="AngsanaUPC"/>
                <a:cs typeface="AngsanaUPC"/>
              </a:rPr>
              <a:t> เดือน</a:t>
            </a:r>
            <a:r>
              <a:rPr lang="en-US" sz="4400" dirty="0" smtClean="0">
                <a:latin typeface="AngsanaUPC"/>
                <a:cs typeface="AngsanaUPC"/>
              </a:rPr>
              <a:t>-1 </a:t>
            </a:r>
            <a:r>
              <a:rPr lang="th-TH" sz="4400" dirty="0" smtClean="0">
                <a:latin typeface="AngsanaUPC"/>
                <a:cs typeface="AngsanaUPC"/>
              </a:rPr>
              <a:t>ปี) </a:t>
            </a:r>
            <a:endParaRPr lang="th-TH" sz="4400" dirty="0">
              <a:latin typeface="AngsanaUPC"/>
              <a:cs typeface="AngsanaUP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908" y="2193900"/>
            <a:ext cx="8422892" cy="2210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881966"/>
            <a:ext cx="7620000" cy="158990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th-TH" sz="4000" dirty="0">
              <a:latin typeface="AngsanaUPC"/>
              <a:cs typeface="AngsanaUPC"/>
            </a:endParaRPr>
          </a:p>
          <a:p>
            <a:pPr marL="457200" lvl="1" indent="0">
              <a:buNone/>
            </a:pPr>
            <a:r>
              <a:rPr lang="en-US" sz="4000" dirty="0" smtClean="0">
                <a:latin typeface="AngsanaUPC"/>
                <a:cs typeface="AngsanaUPC"/>
              </a:rPr>
              <a:t>**</a:t>
            </a:r>
            <a:r>
              <a:rPr lang="th-TH" sz="4000" dirty="0" smtClean="0">
                <a:latin typeface="AngsanaUPC"/>
                <a:cs typeface="AngsanaUPC"/>
              </a:rPr>
              <a:t>การดูดนม นมจะอยู่ในช่องปากได้นานกว่าการดื่ม </a:t>
            </a:r>
          </a:p>
          <a:p>
            <a:pPr marL="457200" lvl="1" indent="0">
              <a:buNone/>
            </a:pPr>
            <a:r>
              <a:rPr lang="th-TH" sz="4000" dirty="0" smtClean="0">
                <a:latin typeface="AngsanaUPC"/>
                <a:cs typeface="AngsanaUPC"/>
              </a:rPr>
              <a:t>               </a:t>
            </a:r>
            <a:endParaRPr lang="en-US" dirty="0" smtClean="0">
              <a:latin typeface="2005_iannnnnGMO"/>
              <a:cs typeface="2005_iannnnnGM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defTabSz="457200" rtl="0">
              <a:spcBef>
                <a:spcPct val="0"/>
              </a:spcBef>
            </a:pPr>
            <a:r>
              <a:rPr lang="th-TH" sz="4400" dirty="0" smtClean="0">
                <a:latin typeface="2005_iannnnnGMO"/>
                <a:cs typeface="2005_iannnnnGMO"/>
              </a:rPr>
              <a:t> </a:t>
            </a:r>
            <a:endParaRPr lang="th-TH" sz="4400" dirty="0">
              <a:latin typeface="AngsanaUPC"/>
              <a:cs typeface="AngsanaUP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90966"/>
            <a:ext cx="762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ปัจจัยของการเกิดโรคฟันผุ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เชื้อแบคทีเรีย</a:t>
            </a:r>
          </a:p>
          <a:p>
            <a:r>
              <a:rPr lang="th-TH" dirty="0" smtClean="0">
                <a:latin typeface="AngsanaUPC"/>
                <a:cs typeface="AngsanaUPC"/>
              </a:rPr>
              <a:t>อาหารประเภทคาร์โบไฮเดรต</a:t>
            </a:r>
            <a:endParaRPr lang="en-US" dirty="0" smtClean="0">
              <a:latin typeface="AngsanaUPC"/>
              <a:cs typeface="AngsanaUPC"/>
            </a:endParaRPr>
          </a:p>
          <a:p>
            <a:r>
              <a:rPr lang="th-TH" u="sng" dirty="0" smtClean="0">
                <a:latin typeface="AngsanaUPC"/>
                <a:cs typeface="AngsanaUPC"/>
              </a:rPr>
              <a:t>ฟัน</a:t>
            </a:r>
            <a:endParaRPr lang="th-TH" u="sng" dirty="0"/>
          </a:p>
          <a:p>
            <a:r>
              <a:rPr lang="th-TH" dirty="0" smtClean="0">
                <a:latin typeface="AngsanaUPC"/>
                <a:cs typeface="AngsanaUPC"/>
              </a:rPr>
              <a:t>น้ำลาย</a:t>
            </a:r>
          </a:p>
          <a:p>
            <a:r>
              <a:rPr lang="th-TH" dirty="0" smtClean="0">
                <a:latin typeface="AngsanaUPC"/>
                <a:cs typeface="AngsanaUPC"/>
              </a:rPr>
              <a:t>เวลา</a:t>
            </a:r>
            <a:endParaRPr lang="en-US" dirty="0" smtClean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25" y="1732164"/>
            <a:ext cx="4318545" cy="40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2005_iannnnnGMO"/>
                <a:cs typeface="2005_iannnnnGMO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ฟัน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80" y="16002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ฟันที่เพิ่งขึ้นใหม่ </a:t>
            </a:r>
          </a:p>
          <a:p>
            <a:r>
              <a:rPr lang="th-TH" dirty="0" smtClean="0">
                <a:latin typeface="AngsanaUPC"/>
                <a:cs typeface="AngsanaUPC"/>
              </a:rPr>
              <a:t>ผิวฟันที่มีลักษณะผิดปกติ เช่น </a:t>
            </a:r>
            <a:r>
              <a:rPr lang="en-US" dirty="0" smtClean="0">
                <a:latin typeface="AngsanaUPC"/>
                <a:cs typeface="AngsanaUPC"/>
              </a:rPr>
              <a:t>enamel hypoplasia</a:t>
            </a:r>
            <a:r>
              <a:rPr lang="th-TH" dirty="0" smtClean="0">
                <a:latin typeface="AngsanaUPC"/>
                <a:cs typeface="AngsanaUPC"/>
              </a:rPr>
              <a:t> 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966"/>
          <a:stretch/>
        </p:blipFill>
        <p:spPr>
          <a:xfrm>
            <a:off x="457200" y="3101153"/>
            <a:ext cx="2478251" cy="3465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438"/>
          <a:stretch/>
        </p:blipFill>
        <p:spPr>
          <a:xfrm>
            <a:off x="3137263" y="3101153"/>
            <a:ext cx="2454890" cy="346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518" y="1715665"/>
            <a:ext cx="2921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522" y="3736619"/>
            <a:ext cx="3182202" cy="23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AngsanaUPC"/>
                <a:cs typeface="AngsanaUPC"/>
              </a:rPr>
              <a:t>น้ำลาย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/>
                <a:cs typeface="AngsanaUPC"/>
              </a:rPr>
              <a:t>คุณสมบัติ</a:t>
            </a:r>
            <a:endParaRPr lang="en-US" dirty="0" smtClean="0">
              <a:latin typeface="AngsanaUPC"/>
              <a:cs typeface="AngsanaUPC"/>
            </a:endParaRPr>
          </a:p>
          <a:p>
            <a:r>
              <a:rPr lang="th-TH" dirty="0" smtClean="0">
                <a:latin typeface="AngsanaUPC"/>
                <a:cs typeface="AngsanaUPC"/>
              </a:rPr>
              <a:t>ชะล้างอาหาร</a:t>
            </a:r>
          </a:p>
          <a:p>
            <a:r>
              <a:rPr lang="th-TH" dirty="0" smtClean="0">
                <a:latin typeface="AngsanaUPC"/>
                <a:cs typeface="AngsanaUPC"/>
              </a:rPr>
              <a:t>ปรับสภาพความเป็นกรด </a:t>
            </a:r>
          </a:p>
          <a:p>
            <a:r>
              <a:rPr lang="th-TH" dirty="0" smtClean="0">
                <a:latin typeface="AngsanaUPC"/>
                <a:cs typeface="AngsanaUPC"/>
              </a:rPr>
              <a:t>เป็นตัวกลางช่วยลดการยึดเกาะและการเจริญเติบโตของแบคทีเรีย </a:t>
            </a:r>
          </a:p>
          <a:p>
            <a:r>
              <a:rPr lang="th-TH" dirty="0" smtClean="0">
                <a:latin typeface="AngsanaUPC"/>
                <a:cs typeface="AngsanaUPC"/>
              </a:rPr>
              <a:t>มีส่วนประกอบของโปรตีนที่สามารถยับยั้งแบคทีเรียได้ </a:t>
            </a:r>
          </a:p>
          <a:p>
            <a:r>
              <a:rPr lang="th-TH" dirty="0" smtClean="0">
                <a:latin typeface="AngsanaUPC"/>
                <a:cs typeface="AngsanaUPC"/>
              </a:rPr>
              <a:t>มีระบบภูมิคุ้มกัน </a:t>
            </a:r>
            <a:r>
              <a:rPr lang="en-US" dirty="0" err="1" smtClean="0">
                <a:latin typeface="AngsanaUPC"/>
                <a:cs typeface="AngsanaUPC"/>
              </a:rPr>
              <a:t>SIgA</a:t>
            </a:r>
            <a:r>
              <a:rPr lang="en-US" dirty="0" smtClean="0">
                <a:latin typeface="AngsanaUPC"/>
                <a:cs typeface="AngsanaUPC"/>
              </a:rPr>
              <a:t>, </a:t>
            </a:r>
            <a:r>
              <a:rPr lang="en-US" dirty="0" err="1" smtClean="0">
                <a:latin typeface="AngsanaUPC"/>
                <a:cs typeface="AngsanaUPC"/>
              </a:rPr>
              <a:t>IgG</a:t>
            </a:r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9537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การดูแลสุขภาพช่องปาก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0845" cy="4525963"/>
          </a:xfrm>
        </p:spPr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เริ่มตั้งแต่มารดาตั้งครรภ์ เพราะฟันน้ำนมเริ่มมีการสร้างตั้งแต่ในครรภ์มารดา</a:t>
            </a:r>
          </a:p>
          <a:p>
            <a:r>
              <a:rPr lang="th-TH" dirty="0" smtClean="0">
                <a:latin typeface="AngsanaUPC"/>
                <a:cs typeface="AngsanaUPC"/>
              </a:rPr>
              <a:t>การส่งเสริมให้แม่มีสุขภาพช่องปากที่ดี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จะมีผลให้แม่มีทัศนคติที่ดีต่อการดูแลช่องปากตนเองและของลูก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ลดจำนวนเชื้อที่ทำให้เกิดฟันผุ</a:t>
            </a:r>
            <a:r>
              <a:rPr lang="en-US" dirty="0" smtClean="0">
                <a:latin typeface="AngsanaUPC"/>
                <a:cs typeface="AngsanaUPC"/>
              </a:rPr>
              <a:t> -&gt; </a:t>
            </a:r>
            <a:r>
              <a:rPr lang="th-TH" dirty="0" smtClean="0">
                <a:latin typeface="AngsanaUPC"/>
                <a:cs typeface="AngsanaUPC"/>
              </a:rPr>
              <a:t>ลดการส่งผ่านของเชื้อจากแม่ไปยังลูก</a:t>
            </a:r>
          </a:p>
          <a:p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6288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การดูแลสุขภาพช่องปาก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21" y="2391984"/>
            <a:ext cx="4318545" cy="40619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84024">
            <a:off x="1583450" y="2752659"/>
            <a:ext cx="1303046" cy="593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178851" y="5398269"/>
            <a:ext cx="1303046" cy="593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157911">
            <a:off x="6545469" y="2658259"/>
            <a:ext cx="1303046" cy="593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60" y="1765154"/>
            <a:ext cx="2828361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AngsanaUPC"/>
                <a:cs typeface="AngsanaUPC"/>
              </a:rPr>
              <a:t>การควบคุมแผ่นคราบจุลินทรีย์ (</a:t>
            </a:r>
            <a:r>
              <a:rPr lang="en-US" sz="2400" dirty="0">
                <a:latin typeface="AngsanaUPC"/>
                <a:cs typeface="AngsanaUPC"/>
              </a:rPr>
              <a:t>Plaque control</a:t>
            </a:r>
            <a:r>
              <a:rPr lang="th-TH" sz="2400" dirty="0" smtClean="0">
                <a:latin typeface="AngsanaUPC"/>
                <a:cs typeface="AngsanaUPC"/>
              </a:rPr>
              <a:t>)</a:t>
            </a:r>
            <a:endParaRPr lang="en-US" sz="2400" dirty="0">
              <a:latin typeface="AngsanaUPC"/>
              <a:cs typeface="AngsanaUP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897" y="5398269"/>
            <a:ext cx="2348369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AngsanaUPC"/>
                <a:cs typeface="AngsanaUPC"/>
              </a:rPr>
              <a:t>การควบคุม</a:t>
            </a:r>
            <a:r>
              <a:rPr lang="th-TH" sz="2400" dirty="0" smtClean="0">
                <a:latin typeface="AngsanaUPC"/>
                <a:cs typeface="AngsanaUPC"/>
              </a:rPr>
              <a:t>อาหาร</a:t>
            </a:r>
          </a:p>
          <a:p>
            <a:pPr algn="ctr"/>
            <a:r>
              <a:rPr lang="th-TH" sz="2400" dirty="0" smtClean="0">
                <a:latin typeface="AngsanaUPC"/>
                <a:cs typeface="AngsanaUPC"/>
              </a:rPr>
              <a:t> </a:t>
            </a:r>
            <a:r>
              <a:rPr lang="th-TH" sz="2400" dirty="0">
                <a:latin typeface="AngsanaUPC"/>
                <a:cs typeface="AngsanaUPC"/>
              </a:rPr>
              <a:t>(</a:t>
            </a:r>
            <a:r>
              <a:rPr lang="en-US" sz="2400" dirty="0">
                <a:latin typeface="AngsanaUPC"/>
                <a:cs typeface="AngsanaUPC"/>
              </a:rPr>
              <a:t>Diet control</a:t>
            </a:r>
            <a:r>
              <a:rPr lang="th-TH" sz="2400" dirty="0">
                <a:latin typeface="AngsanaUPC"/>
                <a:cs typeface="AngsanaUPC"/>
              </a:rPr>
              <a:t>)</a:t>
            </a:r>
            <a:endParaRPr lang="en-US" sz="2400" dirty="0">
              <a:latin typeface="AngsanaUPC"/>
              <a:cs typeface="AngsanaUP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195" y="1765154"/>
            <a:ext cx="2219363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UPC"/>
                <a:cs typeface="AngsanaUPC"/>
              </a:rPr>
              <a:t>การใช้ฟลูออไรด์ </a:t>
            </a:r>
          </a:p>
          <a:p>
            <a:r>
              <a:rPr lang="th-TH" sz="2400" dirty="0">
                <a:latin typeface="AngsanaUPC"/>
                <a:cs typeface="AngsanaUPC"/>
              </a:rPr>
              <a:t>การเคลือบหลุมร่องฟัน</a:t>
            </a:r>
          </a:p>
        </p:txBody>
      </p:sp>
    </p:spTree>
    <p:extLst>
      <p:ext uri="{BB962C8B-B14F-4D97-AF65-F5344CB8AC3E}">
        <p14:creationId xmlns:p14="http://schemas.microsoft.com/office/powerpoint/2010/main" val="19064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การดูแลสุขภาพช่องปาก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การควบคุมแผ่นคราบจุลินทรีย์ (</a:t>
            </a:r>
            <a:r>
              <a:rPr lang="en-US" dirty="0" smtClean="0">
                <a:latin typeface="AngsanaUPC"/>
                <a:cs typeface="AngsanaUPC"/>
              </a:rPr>
              <a:t>Plaque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  <a:endParaRPr lang="en-US" dirty="0" smtClean="0">
              <a:latin typeface="AngsanaUPC"/>
              <a:cs typeface="AngsanaUPC"/>
            </a:endParaRPr>
          </a:p>
          <a:p>
            <a:r>
              <a:rPr lang="th-TH" dirty="0" smtClean="0">
                <a:latin typeface="AngsanaUPC"/>
                <a:cs typeface="AngsanaUPC"/>
              </a:rPr>
              <a:t>การควบคุมอาหาร (</a:t>
            </a:r>
            <a:r>
              <a:rPr lang="en-US" dirty="0" smtClean="0">
                <a:latin typeface="AngsanaUPC"/>
                <a:cs typeface="AngsanaUPC"/>
              </a:rPr>
              <a:t>Diet control</a:t>
            </a:r>
            <a:r>
              <a:rPr lang="th-TH" dirty="0" smtClean="0">
                <a:latin typeface="AngsanaUPC"/>
                <a:cs typeface="AngsanaUPC"/>
              </a:rPr>
              <a:t>)</a:t>
            </a:r>
            <a:endParaRPr lang="en-US" dirty="0" smtClean="0">
              <a:latin typeface="AngsanaUPC"/>
              <a:cs typeface="AngsanaUPC"/>
            </a:endParaRPr>
          </a:p>
          <a:p>
            <a:r>
              <a:rPr lang="th-TH" dirty="0" smtClean="0">
                <a:latin typeface="AngsanaUPC"/>
                <a:cs typeface="AngsanaUPC"/>
              </a:rPr>
              <a:t>การใช้ฟลูออไรด์ </a:t>
            </a:r>
          </a:p>
          <a:p>
            <a:r>
              <a:rPr lang="th-TH" dirty="0" smtClean="0">
                <a:latin typeface="AngsanaUPC"/>
                <a:cs typeface="AngsanaUPC"/>
              </a:rPr>
              <a:t>การเคลือบหลุมร่องฟัน</a:t>
            </a:r>
          </a:p>
          <a:p>
            <a:r>
              <a:rPr lang="th-TH" dirty="0" smtClean="0">
                <a:latin typeface="AngsanaUPC"/>
                <a:cs typeface="AngsanaUPC"/>
              </a:rPr>
              <a:t>การติดตามต่อเนื่อง</a:t>
            </a:r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42049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การดูแลสุขภาพช่องปากของหญิงมีครรภ์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แนะนำให้ทำการรักษาหญิงมีครรภ์ในช่วงอายุครรภ์ </a:t>
            </a:r>
            <a:r>
              <a:rPr lang="en-US" dirty="0" smtClean="0">
                <a:latin typeface="AngsanaUPC"/>
                <a:cs typeface="AngsanaUPC"/>
              </a:rPr>
              <a:t>3-6 </a:t>
            </a:r>
            <a:r>
              <a:rPr lang="th-TH" dirty="0" smtClean="0">
                <a:latin typeface="AngsanaUPC"/>
                <a:cs typeface="AngsanaUPC"/>
              </a:rPr>
              <a:t>เดือน </a:t>
            </a:r>
          </a:p>
          <a:p>
            <a:r>
              <a:rPr lang="th-TH" dirty="0" smtClean="0">
                <a:latin typeface="AngsanaUPC"/>
                <a:cs typeface="AngsanaUPC"/>
              </a:rPr>
              <a:t>ในช่วง </a:t>
            </a:r>
            <a:r>
              <a:rPr lang="en-US" dirty="0" smtClean="0">
                <a:latin typeface="AngsanaUPC"/>
                <a:cs typeface="AngsanaUPC"/>
              </a:rPr>
              <a:t>1-3 </a:t>
            </a:r>
            <a:r>
              <a:rPr lang="th-TH" dirty="0" smtClean="0">
                <a:latin typeface="AngsanaUPC"/>
                <a:cs typeface="AngsanaUPC"/>
              </a:rPr>
              <a:t>และ </a:t>
            </a:r>
            <a:r>
              <a:rPr lang="en-US" dirty="0" smtClean="0">
                <a:latin typeface="AngsanaUPC"/>
                <a:cs typeface="AngsanaUPC"/>
              </a:rPr>
              <a:t>6-9 </a:t>
            </a:r>
            <a:r>
              <a:rPr lang="th-TH" dirty="0" smtClean="0">
                <a:latin typeface="AngsanaUPC"/>
                <a:cs typeface="AngsanaUPC"/>
              </a:rPr>
              <a:t>เดือน ควรให้การรักษาในกรณีฉุกเฉินเท่านั้น</a:t>
            </a:r>
          </a:p>
          <a:p>
            <a:r>
              <a:rPr lang="th-TH" dirty="0" smtClean="0">
                <a:latin typeface="AngsanaUPC"/>
                <a:cs typeface="AngsanaUPC"/>
              </a:rPr>
              <a:t>ควรให้คำแนะนำเรื่องการทำความสะอาดฟันที่ถูกวิธี รวมทั้งการลดความถี่ในการรับประทานแป้งและน้ำตาล</a:t>
            </a:r>
          </a:p>
          <a:p>
            <a:r>
              <a:rPr lang="th-TH" dirty="0" smtClean="0">
                <a:latin typeface="AngsanaUPC"/>
                <a:cs typeface="AngsanaUPC"/>
              </a:rPr>
              <a:t>ควรให้ความรู้เรื่องการดูแลฟันเด็กในระยะขวบปีแรก เพราะในช่วงขวบปีแรก มารดาอาจไม่มีเวลาพาเด็กมาพบทันตแพทย์</a:t>
            </a:r>
            <a:endParaRPr lang="th-TH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9328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การดูแลสุขภาพช่องปากของเด็กวัยต่างๆ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2005_iannnnnGMO"/>
                <a:cs typeface="2005_iannnnnGMO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วัยทารก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ก่อนฟันขึ้น </a:t>
            </a:r>
            <a:r>
              <a:rPr lang="en-US" dirty="0" smtClean="0">
                <a:latin typeface="AngsanaUPC"/>
                <a:cs typeface="AngsanaUPC"/>
              </a:rPr>
              <a:t>0-6</a:t>
            </a:r>
            <a:r>
              <a:rPr lang="th-TH" dirty="0">
                <a:latin typeface="AngsanaUPC"/>
                <a:cs typeface="AngsanaUPC"/>
              </a:rPr>
              <a:t> </a:t>
            </a:r>
            <a:r>
              <a:rPr lang="th-TH" dirty="0" smtClean="0">
                <a:latin typeface="AngsanaUPC"/>
                <a:cs typeface="AngsanaUPC"/>
              </a:rPr>
              <a:t>เดือน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หลังฟันขึ้น </a:t>
            </a:r>
            <a:r>
              <a:rPr lang="en-US" dirty="0">
                <a:latin typeface="AngsanaUPC"/>
                <a:cs typeface="AngsanaUPC"/>
              </a:rPr>
              <a:t>6</a:t>
            </a:r>
            <a:r>
              <a:rPr lang="th-TH" dirty="0">
                <a:latin typeface="AngsanaUPC"/>
                <a:cs typeface="AngsanaUPC"/>
              </a:rPr>
              <a:t> เดือน </a:t>
            </a:r>
            <a:r>
              <a:rPr lang="en-US" dirty="0" smtClean="0">
                <a:latin typeface="AngsanaUPC"/>
                <a:cs typeface="AngsanaUPC"/>
              </a:rPr>
              <a:t>- 1 </a:t>
            </a:r>
            <a:r>
              <a:rPr lang="th-TH" dirty="0" smtClean="0">
                <a:latin typeface="AngsanaUPC"/>
                <a:cs typeface="AngsanaUPC"/>
              </a:rPr>
              <a:t>ปี</a:t>
            </a:r>
          </a:p>
          <a:p>
            <a:r>
              <a:rPr lang="th-TH" dirty="0" smtClean="0">
                <a:latin typeface="AngsanaUPC"/>
                <a:cs typeface="AngsanaUPC"/>
              </a:rPr>
              <a:t>วัยเตาะแตะ </a:t>
            </a:r>
            <a:r>
              <a:rPr lang="en-US" dirty="0" smtClean="0">
                <a:latin typeface="AngsanaUPC"/>
                <a:cs typeface="AngsanaUPC"/>
              </a:rPr>
              <a:t>1-3 </a:t>
            </a:r>
            <a:r>
              <a:rPr lang="th-TH" dirty="0" smtClean="0">
                <a:latin typeface="AngsanaUPC"/>
                <a:cs typeface="AngsanaUPC"/>
              </a:rPr>
              <a:t>ปี</a:t>
            </a:r>
          </a:p>
          <a:p>
            <a:r>
              <a:rPr lang="th-TH" dirty="0" smtClean="0">
                <a:latin typeface="AngsanaUPC"/>
                <a:cs typeface="AngsanaUPC"/>
              </a:rPr>
              <a:t>วัยก่อนเรียน (วัยอนุบาล) </a:t>
            </a:r>
            <a:r>
              <a:rPr lang="en-US" dirty="0" smtClean="0">
                <a:latin typeface="AngsanaUPC"/>
                <a:cs typeface="AngsanaUPC"/>
              </a:rPr>
              <a:t>3-6 </a:t>
            </a:r>
            <a:r>
              <a:rPr lang="th-TH" dirty="0" smtClean="0">
                <a:latin typeface="AngsanaUPC"/>
                <a:cs typeface="AngsanaUPC"/>
              </a:rPr>
              <a:t>ปี</a:t>
            </a:r>
          </a:p>
          <a:p>
            <a:r>
              <a:rPr lang="th-TH" dirty="0" smtClean="0">
                <a:latin typeface="AngsanaUPC"/>
                <a:cs typeface="AngsanaUPC"/>
              </a:rPr>
              <a:t>วัยเรียน </a:t>
            </a:r>
            <a:r>
              <a:rPr lang="en-US" dirty="0" smtClean="0">
                <a:latin typeface="AngsanaUPC"/>
                <a:cs typeface="AngsanaUPC"/>
              </a:rPr>
              <a:t>6-12 </a:t>
            </a:r>
            <a:r>
              <a:rPr lang="th-TH" dirty="0" smtClean="0">
                <a:latin typeface="AngsanaUPC"/>
                <a:cs typeface="AngsanaUPC"/>
              </a:rPr>
              <a:t>ปี</a:t>
            </a:r>
          </a:p>
          <a:p>
            <a:pPr marL="0" indent="0">
              <a:buNone/>
            </a:pPr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8542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</TotalTime>
  <Words>750</Words>
  <Application>Microsoft Office PowerPoint</Application>
  <PresentationFormat>นำเสนอทางหน้าจอ (4:3)</PresentationFormat>
  <Paragraphs>97</Paragraphs>
  <Slides>16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Default Theme</vt:lpstr>
      <vt:lpstr>อาหารว่าง</vt:lpstr>
      <vt:lpstr>ปัจจัยของการเกิดโรคฟันผุ</vt:lpstr>
      <vt:lpstr> ฟัน</vt:lpstr>
      <vt:lpstr>น้ำลาย</vt:lpstr>
      <vt:lpstr>การดูแลสุขภาพช่องปาก</vt:lpstr>
      <vt:lpstr>การดูแลสุขภาพช่องปาก</vt:lpstr>
      <vt:lpstr>การดูแลสุขภาพช่องปาก</vt:lpstr>
      <vt:lpstr>การดูแลสุขภาพช่องปากของหญิงมีครรภ์</vt:lpstr>
      <vt:lpstr>การดูแลสุขภาพช่องปากของเด็กวัยต่างๆ</vt:lpstr>
      <vt:lpstr> วัยทารก (ก่อนฟันขึ้น : 0-6 เดือน) </vt:lpstr>
      <vt:lpstr> วัยทารก (ก่อนฟันขึ้น : 0-6 เดือน) </vt:lpstr>
      <vt:lpstr> วัยทารก (หลังฟันขึ้น : 6 เดือน-1 ปี)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dentist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sumana</dc:creator>
  <cp:lastModifiedBy>MSC</cp:lastModifiedBy>
  <cp:revision>3</cp:revision>
  <dcterms:created xsi:type="dcterms:W3CDTF">2016-02-01T08:01:30Z</dcterms:created>
  <dcterms:modified xsi:type="dcterms:W3CDTF">2016-02-02T02:11:08Z</dcterms:modified>
</cp:coreProperties>
</file>